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60" r:id="rId6"/>
    <p:sldId id="261" r:id="rId7"/>
    <p:sldId id="262" r:id="rId8"/>
    <p:sldId id="270" r:id="rId9"/>
    <p:sldId id="263" r:id="rId10"/>
    <p:sldId id="265" r:id="rId11"/>
    <p:sldId id="273" r:id="rId12"/>
    <p:sldId id="266" r:id="rId13"/>
    <p:sldId id="258" r:id="rId14"/>
    <p:sldId id="274" r:id="rId15"/>
    <p:sldId id="272" r:id="rId16"/>
    <p:sldId id="25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2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53BEE-293A-45EB-9990-45E77D7E3B01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DF0-10DE-40B2-BFB8-461ECAA5A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9614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СП  ГБОУ СОШ №10 «ОЦ ЛИК» ДЕТСКИЙ САД №17 Г.О.Отрадный, 2021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ПРОБЛЕМЫ АДАПТАЦИИ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МЛАДШИХ ДОШКОЛЬНИКОВ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К УСЛОВИЯМ ДОУ</a:t>
            </a:r>
          </a:p>
          <a:p>
            <a:endParaRPr lang="ru-RU" sz="1800" b="1" dirty="0">
              <a:solidFill>
                <a:srgbClr val="C00000"/>
              </a:solidFill>
            </a:endParaRPr>
          </a:p>
          <a:p>
            <a:endParaRPr lang="ru-RU" sz="1800" b="1" dirty="0" smtClean="0">
              <a:solidFill>
                <a:srgbClr val="C00000"/>
              </a:solidFill>
            </a:endParaRPr>
          </a:p>
          <a:p>
            <a:r>
              <a:rPr lang="ru-RU" sz="1800" b="1" dirty="0" smtClean="0">
                <a:solidFill>
                  <a:srgbClr val="C00000"/>
                </a:solidFill>
              </a:rPr>
              <a:t>                                                          Подготовила: Жукова Л.А.</a:t>
            </a:r>
            <a:endParaRPr lang="ru-RU" sz="18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лицо девочки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 rot="543000">
            <a:off x="6744787" y="1185967"/>
            <a:ext cx="2211091" cy="1656184"/>
          </a:xfrm>
          <a:prstGeom prst="rect">
            <a:avLst/>
          </a:prstGeom>
        </p:spPr>
      </p:pic>
      <p:pic>
        <p:nvPicPr>
          <p:cNvPr id="6" name="Рисунок 5" descr="девочка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6939" y="3949478"/>
            <a:ext cx="2320845" cy="2320845"/>
          </a:xfrm>
          <a:prstGeom prst="rect">
            <a:avLst/>
          </a:prstGeom>
        </p:spPr>
      </p:pic>
      <p:pic>
        <p:nvPicPr>
          <p:cNvPr id="7" name="Рисунок 6" descr="лицо мальчика1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" y="1164491"/>
            <a:ext cx="2267744" cy="1783720"/>
          </a:xfrm>
          <a:prstGeom prst="rect">
            <a:avLst/>
          </a:prstGeom>
        </p:spPr>
      </p:pic>
      <p:pic>
        <p:nvPicPr>
          <p:cNvPr id="9" name="Рисунок 8" descr="мальчик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4437112"/>
            <a:ext cx="1296144" cy="19477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395536" y="692696"/>
            <a:ext cx="792088" cy="5544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23728" y="836712"/>
            <a:ext cx="633670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95736" y="4509120"/>
            <a:ext cx="633670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67744" y="2636912"/>
            <a:ext cx="6336704" cy="12024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А                           </a:t>
            </a:r>
            <a:r>
              <a:rPr lang="ru-RU" sz="2700" dirty="0" smtClean="0"/>
              <a:t>УМЕНИЕ ОБЩАТЬСЯ С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                    </a:t>
            </a:r>
            <a:r>
              <a:rPr lang="ru-RU" sz="2700" dirty="0" smtClean="0"/>
              <a:t>ВЗРОСЛЫМИ И СВЕРСТНИКАМИ                                             </a:t>
            </a:r>
            <a:br>
              <a:rPr lang="ru-RU" sz="2700" dirty="0" smtClean="0"/>
            </a:br>
            <a:r>
              <a:rPr lang="ru-RU" dirty="0" smtClean="0"/>
              <a:t>А</a:t>
            </a:r>
            <a:br>
              <a:rPr lang="ru-RU" dirty="0" smtClean="0"/>
            </a:br>
            <a:r>
              <a:rPr lang="ru-RU" dirty="0" smtClean="0"/>
              <a:t>П                   </a:t>
            </a:r>
            <a:r>
              <a:rPr lang="ru-RU" sz="2400" dirty="0" smtClean="0"/>
              <a:t>СФОРМИРОВАННОСТЬ  ПРЕДМЕТНОЙ   И</a:t>
            </a:r>
            <a:r>
              <a:rPr lang="ru-RU" dirty="0" smtClean="0"/>
              <a:t>                                                                      </a:t>
            </a:r>
            <a:br>
              <a:rPr lang="ru-RU" dirty="0" smtClean="0"/>
            </a:br>
            <a:r>
              <a:rPr lang="ru-RU" dirty="0" smtClean="0"/>
              <a:t>Т                           </a:t>
            </a:r>
            <a:r>
              <a:rPr lang="ru-RU" sz="2400" dirty="0" smtClean="0"/>
              <a:t>ИГРОВОЙ </a:t>
            </a:r>
            <a:r>
              <a:rPr lang="ru-RU" dirty="0" smtClean="0"/>
              <a:t> </a:t>
            </a:r>
            <a:r>
              <a:rPr lang="ru-RU" sz="2400" dirty="0" smtClean="0"/>
              <a:t>ДЕЯТЕЛЬНОСТИ</a:t>
            </a:r>
            <a:r>
              <a:rPr lang="ru-RU" dirty="0" smtClean="0"/>
              <a:t>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А                                                 </a:t>
            </a:r>
            <a:br>
              <a:rPr lang="ru-RU" dirty="0" smtClean="0"/>
            </a:br>
            <a:r>
              <a:rPr lang="ru-RU" dirty="0" smtClean="0"/>
              <a:t>Ц               </a:t>
            </a:r>
            <a:r>
              <a:rPr lang="ru-RU" sz="2400" dirty="0" smtClean="0"/>
              <a:t>ПРИБЛИЖЕННОСТЬ  ДОМАШНЕГО</a:t>
            </a:r>
            <a:r>
              <a:rPr lang="ru-RU" dirty="0" smtClean="0"/>
              <a:t>  </a:t>
            </a:r>
            <a:r>
              <a:rPr lang="ru-RU" sz="2400" dirty="0" smtClean="0"/>
              <a:t>РЕЖИМА</a:t>
            </a:r>
            <a:r>
              <a:rPr lang="ru-RU" dirty="0" smtClean="0"/>
              <a:t>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И                     </a:t>
            </a:r>
            <a:r>
              <a:rPr lang="ru-RU" sz="2400" dirty="0" smtClean="0"/>
              <a:t>К  РЕЖИМУ ДЕТСКОГО  САДА</a:t>
            </a:r>
            <a:r>
              <a:rPr lang="ru-RU" dirty="0" smtClean="0"/>
              <a:t>                                            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/>
              <a:t>Я                                                   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1259632" y="1988840"/>
            <a:ext cx="936104" cy="108012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259632" y="3356992"/>
            <a:ext cx="1008112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259632" y="4005064"/>
            <a:ext cx="936104" cy="72008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475252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          ВИДЫ  АДАПТАЦИИ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3200" dirty="0" smtClean="0"/>
              <a:t>ПСИХОФИЗИОЛОГИЧЕСКАЯ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                 - СОЦИАЛЬНО-ПСИХОЛОГИЧЕСКАЯ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47664" y="692696"/>
            <a:ext cx="5400600" cy="914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2780928"/>
            <a:ext cx="5400600" cy="914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39752" y="4221088"/>
            <a:ext cx="6264696" cy="9144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/>
              <a:t>   </a:t>
            </a:r>
            <a:r>
              <a:rPr lang="ru-RU" sz="4000" dirty="0" smtClean="0"/>
              <a:t>             </a:t>
            </a:r>
            <a:r>
              <a:rPr lang="ru-RU" sz="4000" u="sng" dirty="0" smtClean="0"/>
              <a:t>ПРИНЦИПЫ  РАБОТЫ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600" dirty="0"/>
              <a:t> -  </a:t>
            </a:r>
            <a:r>
              <a:rPr lang="ru-RU" sz="3100" dirty="0"/>
              <a:t>Предварительное ознакомление родителей с условиями работы </a:t>
            </a:r>
            <a:r>
              <a:rPr lang="ru-RU" sz="3100" dirty="0" smtClean="0"/>
              <a:t>ДОУ;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-  Постепенное заполнение </a:t>
            </a:r>
            <a:r>
              <a:rPr lang="ru-RU" sz="3100" dirty="0" smtClean="0"/>
              <a:t>групп;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 -  Гибкий режим пребывания детей в начальный период адаптации с учетом индивидуальных особенностей </a:t>
            </a:r>
            <a:r>
              <a:rPr lang="ru-RU" sz="3100" dirty="0" smtClean="0"/>
              <a:t>детей;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 -  Сохранение в первые 2-3 недели имеющихся у малышей </a:t>
            </a:r>
            <a:r>
              <a:rPr lang="ru-RU" sz="3100" dirty="0" smtClean="0"/>
              <a:t>привычек;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/>
              <a:t> -  Информирование родителей об особенности адаптации каждого ребенка на основе адаптационных карт. 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8568952" cy="612068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семья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5013176"/>
            <a:ext cx="1656184" cy="13026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57592" cy="4464496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ФОРМЫ И СПОСОБЫ  АДАПТАЦИИ</a:t>
            </a: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4800" dirty="0" smtClean="0"/>
              <a:t> </a:t>
            </a:r>
            <a:r>
              <a:rPr lang="ru-RU" sz="2700" dirty="0" smtClean="0"/>
              <a:t>-  элементы телесной терапии (обнять, погладить); </a:t>
            </a:r>
            <a:br>
              <a:rPr lang="ru-RU" sz="2700" dirty="0" smtClean="0"/>
            </a:br>
            <a:r>
              <a:rPr lang="ru-RU" sz="2700" dirty="0" smtClean="0"/>
              <a:t>- исполнение колыбельных песен перед сном;</a:t>
            </a:r>
            <a:br>
              <a:rPr lang="ru-RU" sz="2700" dirty="0" smtClean="0"/>
            </a:br>
            <a:r>
              <a:rPr lang="ru-RU" sz="2700" dirty="0" smtClean="0"/>
              <a:t>- релаксационные игры (песок, вода);</a:t>
            </a:r>
            <a:br>
              <a:rPr lang="ru-RU" sz="2700" dirty="0" smtClean="0"/>
            </a:br>
            <a:r>
              <a:rPr lang="ru-RU" sz="2700" dirty="0" smtClean="0"/>
              <a:t> - </a:t>
            </a:r>
            <a:r>
              <a:rPr lang="ru-RU" sz="2700" dirty="0" err="1" smtClean="0"/>
              <a:t>сказкотерапия</a:t>
            </a:r>
            <a:r>
              <a:rPr lang="ru-RU" sz="2700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-музыкальные занятия и развитие движений;</a:t>
            </a:r>
            <a:br>
              <a:rPr lang="ru-RU" sz="2700" dirty="0" smtClean="0"/>
            </a:br>
            <a:r>
              <a:rPr lang="ru-RU" sz="2700" dirty="0" smtClean="0"/>
              <a:t>- игровые методы взаимодействия с ребенком</a:t>
            </a:r>
            <a:endParaRPr lang="ru-RU" sz="27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дети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9632" y="4365104"/>
            <a:ext cx="2362200" cy="1943100"/>
          </a:xfrm>
          <a:prstGeom prst="rect">
            <a:avLst/>
          </a:prstGeom>
        </p:spPr>
      </p:pic>
      <p:pic>
        <p:nvPicPr>
          <p:cNvPr id="5" name="Рисунок 4" descr="картинка веселые дети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4653136"/>
            <a:ext cx="272415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971600" y="2276872"/>
            <a:ext cx="74168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71600" y="3861048"/>
            <a:ext cx="741682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5446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/>
              <a:t>           </a:t>
            </a:r>
            <a:r>
              <a:rPr lang="ru-RU" sz="3600" b="1" u="sng" dirty="0" smtClean="0"/>
              <a:t>ЭМОЦИОНАЛЬНЫЕ КОНТАКТЫ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        </a:t>
            </a:r>
            <a:r>
              <a:rPr lang="ru-RU" b="1" dirty="0" smtClean="0"/>
              <a:t>РЕБЕНОК                   ВЗРОСЛЫЙ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         </a:t>
            </a:r>
            <a:r>
              <a:rPr lang="ru-RU" b="1" dirty="0" smtClean="0"/>
              <a:t>РЕБЕНОК                    РЕБЕНОК</a:t>
            </a:r>
            <a:br>
              <a:rPr lang="ru-RU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войная стрелка вверх/вниз 3"/>
          <p:cNvSpPr/>
          <p:nvPr/>
        </p:nvSpPr>
        <p:spPr>
          <a:xfrm rot="5400000">
            <a:off x="4257676" y="1727100"/>
            <a:ext cx="484632" cy="2016224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войная стрелка вверх/вниз 4"/>
          <p:cNvSpPr/>
          <p:nvPr/>
        </p:nvSpPr>
        <p:spPr>
          <a:xfrm rot="5400000">
            <a:off x="4257676" y="3383284"/>
            <a:ext cx="484632" cy="2016224"/>
          </a:xfrm>
          <a:prstGeom prst="up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100000" cy="5112568"/>
          </a:xfrm>
        </p:spPr>
        <p:txBody>
          <a:bodyPr>
            <a:normAutofit fontScale="90000"/>
          </a:bodyPr>
          <a:lstStyle/>
          <a:p>
            <a:pPr algn="l"/>
            <a:r>
              <a:rPr lang="ru-RU" sz="3000" b="1" u="sng" dirty="0" smtClean="0">
                <a:solidFill>
                  <a:srgbClr val="C00000"/>
                </a:solidFill>
              </a:rPr>
              <a:t>АДАПТАЦИОННЫЙ  ПЕРИОД  СЧИТАЕТСЯ  ЗАКОНЧЕННЫМ,  ЕСЛИ  РЕБЕНОК:</a:t>
            </a: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/>
              <a:t/>
            </a:r>
            <a:br>
              <a:rPr lang="ru-RU" sz="3000" b="1" dirty="0" smtClean="0"/>
            </a:br>
            <a:r>
              <a:rPr lang="ru-RU" sz="3000" b="1" dirty="0" smtClean="0">
                <a:solidFill>
                  <a:srgbClr val="002060"/>
                </a:solidFill>
              </a:rPr>
              <a:t>- ЕСТ С АППЕТИТОМ;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- СПОКОЙНО и  БЫСТРО ЗАСЫПАЕТ;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- ПРОСЫПАЕТСЯ В БОДРОМ НАСТРОЕНИИ;</a:t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/>
            </a:r>
            <a:br>
              <a:rPr lang="ru-RU" sz="3000" b="1" dirty="0" smtClean="0">
                <a:solidFill>
                  <a:srgbClr val="002060"/>
                </a:solidFill>
              </a:rPr>
            </a:br>
            <a:r>
              <a:rPr lang="ru-RU" sz="3000" b="1" dirty="0" smtClean="0">
                <a:solidFill>
                  <a:srgbClr val="002060"/>
                </a:solidFill>
              </a:rPr>
              <a:t>- ИГРАЕТ ОДИН ИЛИ СО СВЕРСТНИКАМИ</a:t>
            </a:r>
            <a:endParaRPr lang="ru-RU" sz="3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2592288"/>
          </a:xfrm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картинка веселые дети 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5696" y="4234289"/>
            <a:ext cx="5328592" cy="2131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532859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Адаптация </a:t>
            </a:r>
            <a:r>
              <a:rPr lang="ru-RU" sz="2800" dirty="0" smtClean="0"/>
              <a:t>– это приспособление или привыкание организма к новой обстановке. 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b="1" dirty="0"/>
              <a:t>Адаптация</a:t>
            </a:r>
            <a:r>
              <a:rPr lang="ru-RU" sz="2800" dirty="0"/>
              <a:t> — это активный процесс, который приводит к позитивным или негативным результатам. Поступление ребенка в детский сад является особым периодом жизни для всей семьи.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картинка веселый мальчик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3EEF2"/>
              </a:clrFrom>
              <a:clrTo>
                <a:srgbClr val="F3EE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0232" y="764704"/>
            <a:ext cx="1261855" cy="1872208"/>
          </a:xfrm>
          <a:prstGeom prst="rect">
            <a:avLst/>
          </a:prstGeom>
        </p:spPr>
      </p:pic>
      <p:pic>
        <p:nvPicPr>
          <p:cNvPr id="6" name="Рисунок 5" descr="картинка грустный мальчик 2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2280" y="4293096"/>
            <a:ext cx="1352722" cy="2104234"/>
          </a:xfrm>
          <a:prstGeom prst="rect">
            <a:avLst/>
          </a:prstGeom>
        </p:spPr>
      </p:pic>
      <p:pic>
        <p:nvPicPr>
          <p:cNvPr id="7" name="Рисунок 6" descr="картинка грустный мальчик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l="19820" r="20720"/>
          <a:stretch>
            <a:fillRect/>
          </a:stretch>
        </p:blipFill>
        <p:spPr>
          <a:xfrm>
            <a:off x="395536" y="4509120"/>
            <a:ext cx="1512168" cy="1800225"/>
          </a:xfrm>
          <a:prstGeom prst="rect">
            <a:avLst/>
          </a:prstGeom>
        </p:spPr>
      </p:pic>
      <p:pic>
        <p:nvPicPr>
          <p:cNvPr id="8" name="Рисунок 7" descr="картинка грустный мальчик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63888" y="908720"/>
            <a:ext cx="2143125" cy="2143125"/>
          </a:xfrm>
          <a:prstGeom prst="rect">
            <a:avLst/>
          </a:prstGeom>
        </p:spPr>
      </p:pic>
      <p:pic>
        <p:nvPicPr>
          <p:cNvPr id="9" name="Рисунок 8" descr="картинка грустный мальчик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52536" y="764704"/>
            <a:ext cx="2533650" cy="1809750"/>
          </a:xfrm>
          <a:prstGeom prst="rect">
            <a:avLst/>
          </a:prstGeom>
        </p:spPr>
      </p:pic>
      <p:pic>
        <p:nvPicPr>
          <p:cNvPr id="10" name="Рисунок 9" descr="картинка девочка плачет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3645024"/>
            <a:ext cx="1104201" cy="2676153"/>
          </a:xfrm>
          <a:prstGeom prst="rect">
            <a:avLst/>
          </a:prstGeom>
        </p:spPr>
      </p:pic>
      <p:pic>
        <p:nvPicPr>
          <p:cNvPr id="11" name="Рисунок 10" descr="картинка грустный мальчик4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4221088"/>
            <a:ext cx="1962150" cy="2333625"/>
          </a:xfrm>
          <a:prstGeom prst="rect">
            <a:avLst/>
          </a:prstGeom>
        </p:spPr>
      </p:pic>
      <p:pic>
        <p:nvPicPr>
          <p:cNvPr id="12" name="Рисунок 11" descr="картинка девочка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206084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семья 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4509120"/>
            <a:ext cx="2543175" cy="1790700"/>
          </a:xfrm>
          <a:prstGeom prst="rect">
            <a:avLst/>
          </a:prstGeom>
        </p:spPr>
      </p:pic>
      <p:pic>
        <p:nvPicPr>
          <p:cNvPr id="5" name="Рисунок 4" descr="семья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836712"/>
            <a:ext cx="2409825" cy="1895475"/>
          </a:xfrm>
          <a:prstGeom prst="rect">
            <a:avLst/>
          </a:prstGeom>
        </p:spPr>
      </p:pic>
      <p:pic>
        <p:nvPicPr>
          <p:cNvPr id="6" name="Рисунок 5" descr="семья 5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4581128"/>
            <a:ext cx="2495550" cy="1828800"/>
          </a:xfrm>
          <a:prstGeom prst="rect">
            <a:avLst/>
          </a:prstGeom>
        </p:spPr>
      </p:pic>
      <p:pic>
        <p:nvPicPr>
          <p:cNvPr id="7" name="Рисунок 6" descr="семья 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10080" b="12641"/>
          <a:stretch>
            <a:fillRect/>
          </a:stretch>
        </p:blipFill>
        <p:spPr>
          <a:xfrm>
            <a:off x="323528" y="620688"/>
            <a:ext cx="2702201" cy="2088232"/>
          </a:xfrm>
          <a:prstGeom prst="rect">
            <a:avLst/>
          </a:prstGeom>
        </p:spPr>
      </p:pic>
      <p:pic>
        <p:nvPicPr>
          <p:cNvPr id="8" name="Рисунок 7" descr="семья 3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47864" y="2708920"/>
            <a:ext cx="2409825" cy="1895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95536" y="692696"/>
            <a:ext cx="3744416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04048" y="3212976"/>
            <a:ext cx="3528392" cy="216024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4536504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dirty="0" smtClean="0"/>
              <a:t>      </a:t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>     </a:t>
            </a:r>
            <a:r>
              <a:rPr lang="ru-RU" sz="3600" b="1" dirty="0" smtClean="0"/>
              <a:t>ДЕТСКИЙ САД</a:t>
            </a:r>
            <a:br>
              <a:rPr lang="ru-RU" sz="3600" b="1" dirty="0" smtClean="0"/>
            </a:br>
            <a:r>
              <a:rPr lang="ru-RU" sz="3600" b="1" dirty="0"/>
              <a:t> </a:t>
            </a:r>
            <a:r>
              <a:rPr lang="ru-RU" sz="3600" b="1" dirty="0" smtClean="0"/>
              <a:t>                                   </a:t>
            </a:r>
            <a:br>
              <a:rPr lang="ru-RU" sz="3600" b="1" dirty="0" smtClean="0"/>
            </a:br>
            <a:r>
              <a:rPr lang="ru-RU" sz="4900" b="1" dirty="0"/>
              <a:t> </a:t>
            </a:r>
            <a:r>
              <a:rPr lang="ru-RU" sz="4900" b="1" dirty="0" smtClean="0"/>
              <a:t>                               +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                                                             СЕМЬЯ</a:t>
            </a:r>
            <a:br>
              <a:rPr lang="ru-RU" sz="36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картинка семья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20072" y="764704"/>
            <a:ext cx="3384376" cy="2604383"/>
          </a:xfrm>
          <a:prstGeom prst="rect">
            <a:avLst/>
          </a:prstGeom>
        </p:spPr>
      </p:pic>
      <p:pic>
        <p:nvPicPr>
          <p:cNvPr id="7" name="Рисунок 6" descr="дет сад 17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1560" y="4221088"/>
            <a:ext cx="3456384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7544" y="1484784"/>
            <a:ext cx="8208912" cy="15841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5085184"/>
            <a:ext cx="8208912" cy="122413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3284984"/>
            <a:ext cx="8208912" cy="15841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0000"/>
          </a:bodyPr>
          <a:lstStyle/>
          <a:p>
            <a:pPr>
              <a:buFont typeface="Wingdings" pitchFamily="2" charset="2"/>
              <a:buChar char="v"/>
            </a:pPr>
            <a:r>
              <a:rPr lang="ru-RU" sz="2800" b="1" dirty="0" smtClean="0"/>
              <a:t>Выделяют </a:t>
            </a:r>
            <a:r>
              <a:rPr lang="ru-RU" sz="2800" b="1" dirty="0"/>
              <a:t>три фазы адаптационного процесса</a:t>
            </a:r>
            <a:r>
              <a:rPr lang="ru-RU" sz="2800" b="1" dirty="0" smtClean="0"/>
              <a:t>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200" b="1" dirty="0"/>
              <a:t>Острая фаза, которая сопровождается разнообразными колебаниями в соматическом состоянии и психическом статусе, что приводит к снижению веса, частым респираторным заболеваниям, нарушению сна, снижению аппетита, регрессу в речевом развитии (длится в среднем один месяц</a:t>
            </a:r>
            <a:r>
              <a:rPr lang="ru-RU" sz="2200" b="1" dirty="0" smtClean="0"/>
              <a:t>);</a:t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 err="1"/>
              <a:t>Подострая</a:t>
            </a:r>
            <a:r>
              <a:rPr lang="ru-RU" sz="2200" b="1" dirty="0"/>
              <a:t> фаза характеризуется адекватным поведением ребенка, т.е. все сдвиги уменьшаются и регистрируются лишь по отдельным параметрам на фоне замедленного темпа развития, особенно психического, по сравнению со средними возрастными нормами (длится 3—5 месяцев</a:t>
            </a:r>
            <a:r>
              <a:rPr lang="ru-RU" sz="2200" b="1" dirty="0" smtClean="0"/>
              <a:t>);</a:t>
            </a:r>
            <a:br>
              <a:rPr lang="ru-RU" sz="2200" b="1" dirty="0" smtClean="0"/>
            </a:br>
            <a:r>
              <a:rPr lang="ru-RU" sz="2200" b="1" dirty="0"/>
              <a:t/>
            </a:r>
            <a:br>
              <a:rPr lang="ru-RU" sz="2200" b="1" dirty="0"/>
            </a:br>
            <a:r>
              <a:rPr lang="ru-RU" sz="2200" b="1" dirty="0"/>
              <a:t>Фаза компенсации характеризуется убыстрением темпа развития, в результате дети к концу учебного года преодолевают указанную выше задержку темпов развития.</a:t>
            </a:r>
            <a:br>
              <a:rPr lang="ru-RU" sz="2200" b="1" dirty="0"/>
            </a:br>
            <a:endParaRPr lang="ru-RU" sz="2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3528" y="5013176"/>
            <a:ext cx="2952328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92080" y="5013176"/>
            <a:ext cx="280831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040560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/>
              <a:t>         Задача </a:t>
            </a:r>
            <a:r>
              <a:rPr lang="ru-RU" sz="2800" dirty="0"/>
              <a:t>педагогов и психологов дошкольных </a:t>
            </a:r>
            <a:r>
              <a:rPr lang="ru-RU" sz="2800" dirty="0" smtClean="0"/>
              <a:t>     образовательных </a:t>
            </a:r>
            <a:r>
              <a:rPr lang="ru-RU" sz="2800" dirty="0"/>
              <a:t>учреждений </a:t>
            </a:r>
            <a:r>
              <a:rPr lang="ru-RU" sz="2800" dirty="0" smtClean="0"/>
              <a:t>заключается: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>-</a:t>
            </a:r>
            <a:r>
              <a:rPr lang="ru-RU" sz="2800" dirty="0" smtClean="0"/>
              <a:t> </a:t>
            </a:r>
            <a:r>
              <a:rPr lang="ru-RU" sz="2800" dirty="0"/>
              <a:t>в решении вопроса об адаптации детей раннего возраста к детскому саду;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 в </a:t>
            </a:r>
            <a:r>
              <a:rPr lang="ru-RU" sz="2800" dirty="0"/>
              <a:t>оказании помощи в построении взаимоотношений между детьми, родителями и сотрудниками детского сада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 СОТРУДНИКИ ДОУ                                        РОДИТЕЛИ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851920" y="515719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051720" y="836712"/>
            <a:ext cx="5040560" cy="9144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9552" y="3789040"/>
            <a:ext cx="8064896" cy="9144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699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СУЩНОСТЬ АДАПТАЦИИ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ОБЕСПЕЧЕНИЕ ПРОЦЕССА РАЗВИТИЯ ЛИЧНОСТИ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772816"/>
            <a:ext cx="484632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5652120" y="1052736"/>
            <a:ext cx="2736304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652120" y="4005064"/>
            <a:ext cx="27363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580112" y="2420888"/>
            <a:ext cx="273630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5536" y="692696"/>
            <a:ext cx="720080" cy="5112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54006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А</a:t>
            </a:r>
            <a:br>
              <a:rPr lang="ru-RU" sz="3600" dirty="0" smtClean="0"/>
            </a:br>
            <a:r>
              <a:rPr lang="ru-RU" sz="3600" dirty="0" smtClean="0"/>
              <a:t>Д                                                </a:t>
            </a:r>
            <a:r>
              <a:rPr lang="ru-RU" sz="3200" dirty="0" smtClean="0"/>
              <a:t>ВОЗРАСТ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</a:t>
            </a:r>
            <a:br>
              <a:rPr lang="ru-RU" sz="3600" dirty="0" smtClean="0"/>
            </a:br>
            <a:r>
              <a:rPr lang="ru-RU" sz="3600" dirty="0" smtClean="0"/>
              <a:t>П                                               </a:t>
            </a:r>
            <a:r>
              <a:rPr lang="ru-RU" sz="3200" dirty="0" smtClean="0"/>
              <a:t>СОСТОЯНИЕ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Т                                                </a:t>
            </a:r>
            <a:r>
              <a:rPr lang="ru-RU" sz="3200" dirty="0" smtClean="0"/>
              <a:t>ЗДОРОВЬЯ</a:t>
            </a:r>
            <a:br>
              <a:rPr lang="ru-RU" sz="3200" dirty="0" smtClean="0"/>
            </a:br>
            <a:r>
              <a:rPr lang="ru-RU" sz="3600" dirty="0" smtClean="0"/>
              <a:t>А                                                 </a:t>
            </a:r>
            <a:br>
              <a:rPr lang="ru-RU" sz="3600" dirty="0" smtClean="0"/>
            </a:br>
            <a:r>
              <a:rPr lang="ru-RU" sz="3600" dirty="0" smtClean="0"/>
              <a:t>Ц                                                  </a:t>
            </a:r>
            <a:r>
              <a:rPr lang="ru-RU" sz="3200" dirty="0" smtClean="0"/>
              <a:t>УРОВЕНЬ</a:t>
            </a:r>
            <a:br>
              <a:rPr lang="ru-RU" sz="3200" dirty="0" smtClean="0"/>
            </a:br>
            <a:r>
              <a:rPr lang="ru-RU" sz="3600" dirty="0" smtClean="0"/>
              <a:t>И                                                 </a:t>
            </a:r>
            <a:r>
              <a:rPr lang="ru-RU" sz="3200" dirty="0" smtClean="0"/>
              <a:t>РАЗВИТИЯ</a:t>
            </a:r>
            <a:br>
              <a:rPr lang="ru-RU" sz="3200" dirty="0" smtClean="0"/>
            </a:br>
            <a:r>
              <a:rPr lang="ru-RU" sz="3600" dirty="0" smtClean="0"/>
              <a:t>Я                                                   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04664"/>
            <a:ext cx="8568952" cy="619268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971600" y="1700808"/>
            <a:ext cx="4392488" cy="144016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124000" y="3068960"/>
            <a:ext cx="4024064" cy="22440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971600" y="3573016"/>
            <a:ext cx="4320480" cy="7920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 descr="картинка веселая девочка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4365104"/>
            <a:ext cx="1944216" cy="1834801"/>
          </a:xfrm>
          <a:prstGeom prst="rect">
            <a:avLst/>
          </a:prstGeom>
        </p:spPr>
      </p:pic>
      <p:pic>
        <p:nvPicPr>
          <p:cNvPr id="28" name="Рисунок 27" descr="картинка грустный мальчик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31640" y="692696"/>
            <a:ext cx="2160240" cy="1529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89</Words>
  <Application>Microsoft Office PowerPoint</Application>
  <PresentationFormat>Экран (4:3)</PresentationFormat>
  <Paragraphs>20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СП  ГБОУ СОШ №10 «ОЦ ЛИК» ДЕТСКИЙ САД №17 Г.О.Отрадный, 2021</vt:lpstr>
      <vt:lpstr>Адаптация – это приспособление или привыкание организма к новой обстановке.    Адаптация — это активный процесс, который приводит к позитивным или негативным результатам. Поступление ребенка в детский сад является особым периодом жизни для всей семьи.  </vt:lpstr>
      <vt:lpstr>Слайд 3</vt:lpstr>
      <vt:lpstr>Слайд 4</vt:lpstr>
      <vt:lpstr>               ДЕТСКИЙ САД                                                                      +                                                                СЕМЬЯ     </vt:lpstr>
      <vt:lpstr>Выделяют три фазы адаптационного процесса:   Острая фаза, которая сопровождается разнообразными колебаниями в соматическом состоянии и психическом статусе, что приводит к снижению веса, частым респираторным заболеваниям, нарушению сна, снижению аппетита, регрессу в речевом развитии (длится в среднем один месяц);  Подострая фаза характеризуется адекватным поведением ребенка, т.е. все сдвиги уменьшаются и регистрируются лишь по отдельным параметрам на фоне замедленного темпа развития, особенно психического, по сравнению со средними возрастными нормами (длится 3—5 месяцев);  Фаза компенсации характеризуется убыстрением темпа развития, в результате дети к концу учебного года преодолевают указанную выше задержку темпов развития. </vt:lpstr>
      <vt:lpstr>         Задача педагогов и психологов дошкольных      образовательных учреждений заключается:  - в решении вопроса об адаптации детей раннего возраста к детскому саду;   - в оказании помощи в построении взаимоотношений между детьми, родителями и сотрудниками детского сада.      СОТРУДНИКИ ДОУ                                        РОДИТЕЛИ </vt:lpstr>
      <vt:lpstr>СУЩНОСТЬ АДАПТАЦИИ       ОБЕСПЕЧЕНИЕ ПРОЦЕССА РАЗВИТИЯ ЛИЧНОСТИ     </vt:lpstr>
      <vt:lpstr>А Д                                                ВОЗРАСТ А П                                               СОСТОЯНИЕ Т                                                ЗДОРОВЬЯ А                                                  Ц                                                  УРОВЕНЬ И                                                 РАЗВИТИЯ Я                                                     </vt:lpstr>
      <vt:lpstr>А                           УМЕНИЕ ОБЩАТЬСЯ С Д                    ВЗРОСЛЫМИ И СВЕРСТНИКАМИ                                              А П                   СФОРМИРОВАННОСТЬ  ПРЕДМЕТНОЙ   И                                                                       Т                           ИГРОВОЙ  ДЕЯТЕЛЬНОСТИ                                             А                                                  Ц               ПРИБЛИЖЕННОСТЬ  ДОМАШНЕГО  РЕЖИМА                                             И                     К  РЕЖИМУ ДЕТСКОГО  САДА                                              Я                                                     </vt:lpstr>
      <vt:lpstr>           ВИДЫ  АДАПТАЦИИ   - ПСИХОФИЗИОЛОГИЧЕСКАЯ                        - СОЦИАЛЬНО-ПСИХОЛОГИЧЕСКАЯ</vt:lpstr>
      <vt:lpstr>                ПРИНЦИПЫ  РАБОТЫ  -  Предварительное ознакомление родителей с условиями работы ДОУ; -  Постепенное заполнение групп;  -  Гибкий режим пребывания детей в начальный период адаптации с учетом индивидуальных особенностей детей;  -  Сохранение в первые 2-3 недели имеющихся у малышей привычек;  -  Информирование родителей об особенности адаптации каждого ребенка на основе адаптационных карт.  </vt:lpstr>
      <vt:lpstr>ФОРМЫ И СПОСОБЫ  АДАПТАЦИИ  -  элементы телесной терапии (обнять, погладить);  - исполнение колыбельных песен перед сном; - релаксационные игры (песок, вода);  - сказкотерапия; -музыкальные занятия и развитие движений; - игровые методы взаимодействия с ребенком</vt:lpstr>
      <vt:lpstr>           ЭМОЦИОНАЛЬНЫЕ КОНТАКТЫ             РЕБЕНОК                   ВЗРОСЛЫЙ            РЕБЕНОК                    РЕБЕНОК   </vt:lpstr>
      <vt:lpstr>АДАПТАЦИОННЫЙ  ПЕРИОД  СЧИТАЕТСЯ  ЗАКОНЧЕННЫМ,  ЕСЛИ  РЕБЕНОК:   - ЕСТ С АППЕТИТОМ;  - СПОКОЙНО и  БЫСТРО ЗАСЫПАЕТ;  - ПРОСЫПАЕТСЯ В БОДРОМ НАСТРОЕНИИ;  - ИГРАЕТ ОДИН ИЛИ СО СВЕРСТНИКАМИ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82</cp:revision>
  <dcterms:created xsi:type="dcterms:W3CDTF">2021-09-16T07:12:34Z</dcterms:created>
  <dcterms:modified xsi:type="dcterms:W3CDTF">2021-09-27T05:17:08Z</dcterms:modified>
</cp:coreProperties>
</file>